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57" r:id="rId4"/>
    <p:sldId id="258" r:id="rId5"/>
    <p:sldId id="268" r:id="rId6"/>
    <p:sldId id="266" r:id="rId7"/>
    <p:sldId id="260" r:id="rId8"/>
    <p:sldId id="261" r:id="rId9"/>
    <p:sldId id="272" r:id="rId10"/>
    <p:sldId id="277" r:id="rId11"/>
    <p:sldId id="262" r:id="rId12"/>
    <p:sldId id="263" r:id="rId13"/>
    <p:sldId id="264" r:id="rId14"/>
    <p:sldId id="275" r:id="rId15"/>
    <p:sldId id="273" r:id="rId16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767F01"/>
    <a:srgbClr val="0510EB"/>
    <a:srgbClr val="33CCFF"/>
    <a:srgbClr val="00FFFF"/>
    <a:srgbClr val="CCFFFF"/>
    <a:srgbClr val="CC9900"/>
    <a:srgbClr val="F18B1B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53" autoAdjust="0"/>
  </p:normalViewPr>
  <p:slideViewPr>
    <p:cSldViewPr>
      <p:cViewPr varScale="1">
        <p:scale>
          <a:sx n="103" d="100"/>
          <a:sy n="103" d="100"/>
        </p:scale>
        <p:origin x="132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408225261028836E-2"/>
          <c:y val="5.7156056435918652E-2"/>
          <c:w val="0.77873724117818788"/>
          <c:h val="0.851591362987280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кол-во отделений</c:v>
                </c:pt>
                <c:pt idx="1">
                  <c:v>кол-во отделений "Олимпийский"</c:v>
                </c:pt>
                <c:pt idx="2">
                  <c:v>общее количество занимающихся</c:v>
                </c:pt>
                <c:pt idx="3">
                  <c:v>из них,  по программе спортивной подготовки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7</c:v>
                </c:pt>
                <c:pt idx="2">
                  <c:v>1624</c:v>
                </c:pt>
                <c:pt idx="3">
                  <c:v>1044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14-4000-B2D9-F4F6880F182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0"/>
                  <c:y val="-1.0458263397128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4-4000-B2D9-F4F6880F18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кол-во отделений</c:v>
                </c:pt>
                <c:pt idx="1">
                  <c:v>кол-во отделений "Олимпийский"</c:v>
                </c:pt>
                <c:pt idx="2">
                  <c:v>общее количество занимающихся</c:v>
                </c:pt>
                <c:pt idx="3">
                  <c:v>из них,  по программе спортивной подготовки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1585</c:v>
                </c:pt>
                <c:pt idx="3">
                  <c:v>1086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14-4000-B2D9-F4F6880F182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7.2584170204049534E-3"/>
                  <c:y val="1.3072829246410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4-4000-B2D9-F4F6880F18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кол-во отделений</c:v>
                </c:pt>
                <c:pt idx="1">
                  <c:v>кол-во отделений "Олимпийский"</c:v>
                </c:pt>
                <c:pt idx="2">
                  <c:v>общее количество занимающихся</c:v>
                </c:pt>
                <c:pt idx="3">
                  <c:v>из них,  по программе спортивной подготовки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1547</c:v>
                </c:pt>
                <c:pt idx="3">
                  <c:v>1190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14-4000-B2D9-F4F6880F182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7.2584170204049534E-3"/>
                  <c:y val="-1.0458263397128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4-4000-B2D9-F4F6880F18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кол-во отделений</c:v>
                </c:pt>
                <c:pt idx="1">
                  <c:v>кол-во отделений "Олимпийский"</c:v>
                </c:pt>
                <c:pt idx="2">
                  <c:v>общее количество занимающихся</c:v>
                </c:pt>
                <c:pt idx="3">
                  <c:v>из них,  по программе спортивной подготовки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1429</c:v>
                </c:pt>
                <c:pt idx="3">
                  <c:v>1082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4-4000-B2D9-F4F6880F1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379392"/>
        <c:axId val="70380928"/>
        <c:axId val="0"/>
      </c:bar3DChart>
      <c:catAx>
        <c:axId val="70379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0380928"/>
        <c:crosses val="autoZero"/>
        <c:auto val="1"/>
        <c:lblAlgn val="ctr"/>
        <c:lblOffset val="100"/>
        <c:noMultiLvlLbl val="0"/>
      </c:catAx>
      <c:valAx>
        <c:axId val="70380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379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815855674779057"/>
          <c:y val="7.1566637563323737E-2"/>
          <c:w val="9.2408563044426156E-2"/>
          <c:h val="0.29027115930055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896812709291144"/>
          <c:y val="6.4239740222615291E-2"/>
          <c:w val="0.75815082142510282"/>
          <c:h val="0.832592502907251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6187118621116392E-3"/>
                  <c:y val="-1.513060334816144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55-4426-A2AA-A1823FC422EC}"/>
                </c:ext>
              </c:extLst>
            </c:dLbl>
            <c:dLbl>
              <c:idx val="1"/>
              <c:layout>
                <c:manualLayout>
                  <c:x val="3.5263881979780202E-4"/>
                  <c:y val="5.93685420426057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55-4426-A2AA-A1823FC422EC}"/>
                </c:ext>
              </c:extLst>
            </c:dLbl>
            <c:dLbl>
              <c:idx val="2"/>
              <c:layout>
                <c:manualLayout>
                  <c:x val="-1.2452995895833147E-3"/>
                  <c:y val="3.3257953417363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55-4426-A2AA-A1823FC422EC}"/>
                </c:ext>
              </c:extLst>
            </c:dLbl>
            <c:dLbl>
              <c:idx val="3"/>
              <c:layout>
                <c:manualLayout>
                  <c:x val="-1.1906262019106481E-3"/>
                  <c:y val="-8.849448821711302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55-4426-A2AA-A1823FC422EC}"/>
                </c:ext>
              </c:extLst>
            </c:dLbl>
            <c:dLbl>
              <c:idx val="4"/>
              <c:layout>
                <c:manualLayout>
                  <c:x val="6.436835485432689E-3"/>
                  <c:y val="4.2878300260544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55-4426-A2AA-A1823FC422EC}"/>
                </c:ext>
              </c:extLst>
            </c:dLbl>
            <c:dLbl>
              <c:idx val="5"/>
              <c:layout>
                <c:manualLayout>
                  <c:x val="5.9713506819094849E-3"/>
                  <c:y val="-4.7271503695366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55-4426-A2AA-A1823FC422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общее кол-во заним-ся</c:v>
                </c:pt>
                <c:pt idx="1">
                  <c:v>ЭНП</c:v>
                </c:pt>
                <c:pt idx="2">
                  <c:v>Т (СС)</c:v>
                </c:pt>
                <c:pt idx="3">
                  <c:v>ССМ</c:v>
                </c:pt>
                <c:pt idx="4">
                  <c:v>ВСМ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940</c:v>
                </c:pt>
                <c:pt idx="1">
                  <c:v>625</c:v>
                </c:pt>
                <c:pt idx="2">
                  <c:v>332</c:v>
                </c:pt>
                <c:pt idx="3">
                  <c:v>33</c:v>
                </c:pt>
                <c:pt idx="4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555-4426-A2AA-A1823FC422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2020059409457358E-3"/>
                  <c:y val="-7.20327669685447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55-4426-A2AA-A1823FC422EC}"/>
                </c:ext>
              </c:extLst>
            </c:dLbl>
            <c:dLbl>
              <c:idx val="1"/>
              <c:layout>
                <c:manualLayout>
                  <c:x val="2.6672827106801597E-3"/>
                  <c:y val="-1.58179109131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555-4426-A2AA-A1823FC422EC}"/>
                </c:ext>
              </c:extLst>
            </c:dLbl>
            <c:dLbl>
              <c:idx val="2"/>
              <c:layout>
                <c:manualLayout>
                  <c:x val="-3.3667183776011924E-3"/>
                  <c:y val="-9.0892678591267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55-4426-A2AA-A1823FC422EC}"/>
                </c:ext>
              </c:extLst>
            </c:dLbl>
            <c:dLbl>
              <c:idx val="3"/>
              <c:layout>
                <c:manualLayout>
                  <c:x val="2.2520814799977633E-3"/>
                  <c:y val="-4.2846941737655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555-4426-A2AA-A1823FC422EC}"/>
                </c:ext>
              </c:extLst>
            </c:dLbl>
            <c:dLbl>
              <c:idx val="4"/>
              <c:layout>
                <c:manualLayout>
                  <c:x val="6.1768278788163844E-3"/>
                  <c:y val="7.09083399335558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555-4426-A2AA-A1823FC422EC}"/>
                </c:ext>
              </c:extLst>
            </c:dLbl>
            <c:dLbl>
              <c:idx val="5"/>
              <c:layout>
                <c:manualLayout>
                  <c:x val="5.9167189047121546E-3"/>
                  <c:y val="1.88240733108518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555-4426-A2AA-A1823FC422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1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общее кол-во заним-ся</c:v>
                </c:pt>
                <c:pt idx="1">
                  <c:v>ЭНП</c:v>
                </c:pt>
                <c:pt idx="2">
                  <c:v>Т (СС)</c:v>
                </c:pt>
                <c:pt idx="3">
                  <c:v>ССМ</c:v>
                </c:pt>
                <c:pt idx="4">
                  <c:v>ВСМ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1025</c:v>
                </c:pt>
                <c:pt idx="1">
                  <c:v>631</c:v>
                </c:pt>
                <c:pt idx="2">
                  <c:v>380</c:v>
                </c:pt>
                <c:pt idx="3">
                  <c:v>32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555-4426-A2AA-A1823FC422E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136748795956981E-7"/>
                  <c:y val="2.8446660048525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555-4426-A2AA-A1823FC422EC}"/>
                </c:ext>
              </c:extLst>
            </c:dLbl>
            <c:dLbl>
              <c:idx val="1"/>
              <c:layout>
                <c:manualLayout>
                  <c:x val="2.5747341941730752E-3"/>
                  <c:y val="-2.8446660048525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555-4426-A2AA-A1823FC422EC}"/>
                </c:ext>
              </c:extLst>
            </c:dLbl>
            <c:dLbl>
              <c:idx val="2"/>
              <c:layout>
                <c:manualLayout>
                  <c:x val="-3.8621012912596099E-3"/>
                  <c:y val="-5.6893320097050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555-4426-A2AA-A1823FC422EC}"/>
                </c:ext>
              </c:extLst>
            </c:dLbl>
            <c:dLbl>
              <c:idx val="3"/>
              <c:layout>
                <c:manualLayout>
                  <c:x val="3.8621012912596099E-3"/>
                  <c:y val="-5.6893320097050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555-4426-A2AA-A1823FC422EC}"/>
                </c:ext>
              </c:extLst>
            </c:dLbl>
            <c:dLbl>
              <c:idx val="4"/>
              <c:layout>
                <c:manualLayout>
                  <c:x val="5.149468388346159E-3"/>
                  <c:y val="-2.8446660048524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555-4426-A2AA-A1823FC422EC}"/>
                </c:ext>
              </c:extLst>
            </c:dLbl>
            <c:dLbl>
              <c:idx val="5"/>
              <c:layout>
                <c:manualLayout>
                  <c:x val="1.2873670970866306E-3"/>
                  <c:y val="-8.53399801455742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555-4426-A2AA-A1823FC422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общее кол-во заним-ся</c:v>
                </c:pt>
                <c:pt idx="1">
                  <c:v>ЭНП</c:v>
                </c:pt>
                <c:pt idx="2">
                  <c:v>Т (СС)</c:v>
                </c:pt>
                <c:pt idx="3">
                  <c:v>ССМ</c:v>
                </c:pt>
                <c:pt idx="4">
                  <c:v>ВСМ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1165</c:v>
                </c:pt>
                <c:pt idx="1">
                  <c:v>665</c:v>
                </c:pt>
                <c:pt idx="2">
                  <c:v>487</c:v>
                </c:pt>
                <c:pt idx="3">
                  <c:v>22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555-4426-A2AA-A1823FC422E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747341941730739E-3"/>
                  <c:y val="-2.8446660048525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555-4426-A2AA-A1823FC422EC}"/>
                </c:ext>
              </c:extLst>
            </c:dLbl>
            <c:dLbl>
              <c:idx val="1"/>
              <c:layout>
                <c:manualLayout>
                  <c:x val="7.7242025825192198E-3"/>
                  <c:y val="-8.5339980145575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555-4426-A2AA-A1823FC422EC}"/>
                </c:ext>
              </c:extLst>
            </c:dLbl>
            <c:dLbl>
              <c:idx val="2"/>
              <c:layout>
                <c:manualLayout>
                  <c:x val="3.8621012912596099E-3"/>
                  <c:y val="1.4223330024262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555-4426-A2AA-A1823FC422EC}"/>
                </c:ext>
              </c:extLst>
            </c:dLbl>
            <c:dLbl>
              <c:idx val="3"/>
              <c:layout>
                <c:manualLayout>
                  <c:x val="2.5747341941730739E-3"/>
                  <c:y val="-5.6893320097050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555-4426-A2AA-A1823FC422EC}"/>
                </c:ext>
              </c:extLst>
            </c:dLbl>
            <c:dLbl>
              <c:idx val="4"/>
              <c:layout>
                <c:manualLayout>
                  <c:x val="3.862101291259616E-3"/>
                  <c:y val="2.84466600485261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555-4426-A2AA-A1823FC422EC}"/>
                </c:ext>
              </c:extLst>
            </c:dLbl>
            <c:dLbl>
              <c:idx val="5"/>
              <c:layout>
                <c:manualLayout>
                  <c:x val="5.149468388346159E-3"/>
                  <c:y val="2.8446660048524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555-4426-A2AA-A1823FC422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общее кол-во заним-ся</c:v>
                </c:pt>
                <c:pt idx="1">
                  <c:v>ЭНП</c:v>
                </c:pt>
                <c:pt idx="2">
                  <c:v>Т (СС)</c:v>
                </c:pt>
                <c:pt idx="3">
                  <c:v>ССМ</c:v>
                </c:pt>
                <c:pt idx="4">
                  <c:v>ВСМ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1052</c:v>
                </c:pt>
                <c:pt idx="1">
                  <c:v>535</c:v>
                </c:pt>
                <c:pt idx="2">
                  <c:v>503</c:v>
                </c:pt>
                <c:pt idx="3">
                  <c:v>23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7555-4426-A2AA-A1823FC42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4719232"/>
        <c:axId val="74720768"/>
        <c:axId val="0"/>
      </c:bar3DChart>
      <c:catAx>
        <c:axId val="74719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720768"/>
        <c:crosses val="autoZero"/>
        <c:auto val="1"/>
        <c:lblAlgn val="ctr"/>
        <c:lblOffset val="100"/>
        <c:noMultiLvlLbl val="0"/>
      </c:catAx>
      <c:valAx>
        <c:axId val="7472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71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549802657774435"/>
          <c:y val="0.46709236608118804"/>
          <c:w val="8.0174181781910686E-2"/>
          <c:h val="0.31581705975321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0866627782638167E-3"/>
                  <c:y val="8.41787703522985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5C-4DD9-95F9-755211682611}"/>
                </c:ext>
              </c:extLst>
            </c:dLbl>
            <c:dLbl>
              <c:idx val="2"/>
              <c:layout>
                <c:manualLayout>
                  <c:x val="0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5C-4DD9-95F9-755211682611}"/>
                </c:ext>
              </c:extLst>
            </c:dLbl>
            <c:dLbl>
              <c:idx val="3"/>
              <c:layout>
                <c:manualLayout>
                  <c:x val="-3.0864197530864209E-3"/>
                  <c:y val="-8.4180979826834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5C-4DD9-95F9-755211682611}"/>
                </c:ext>
              </c:extLst>
            </c:dLbl>
            <c:dLbl>
              <c:idx val="5"/>
              <c:layout>
                <c:manualLayout>
                  <c:x val="-6.1728395061728392E-3"/>
                  <c:y val="-1.9642228626261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5C-4DD9-95F9-755211682611}"/>
                </c:ext>
              </c:extLst>
            </c:dLbl>
            <c:dLbl>
              <c:idx val="6"/>
              <c:layout>
                <c:manualLayout>
                  <c:x val="-9.2592592592592813E-3"/>
                  <c:y val="1.1224130643577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5C-4DD9-95F9-7552116826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Всего</c:v>
                </c:pt>
                <c:pt idx="1">
                  <c:v>ЗМС</c:v>
                </c:pt>
                <c:pt idx="2">
                  <c:v>МСМК</c:v>
                </c:pt>
                <c:pt idx="3">
                  <c:v>МС</c:v>
                </c:pt>
                <c:pt idx="4">
                  <c:v>КМС</c:v>
                </c:pt>
                <c:pt idx="5">
                  <c:v>I разряд</c:v>
                </c:pt>
                <c:pt idx="6">
                  <c:v>другие разряды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705</c:v>
                </c:pt>
                <c:pt idx="1">
                  <c:v>0</c:v>
                </c:pt>
                <c:pt idx="2">
                  <c:v>1</c:v>
                </c:pt>
                <c:pt idx="3">
                  <c:v>9</c:v>
                </c:pt>
                <c:pt idx="4">
                  <c:v>6</c:v>
                </c:pt>
                <c:pt idx="5">
                  <c:v>137</c:v>
                </c:pt>
                <c:pt idx="6">
                  <c:v>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B5C-4DD9-95F9-7552116826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5C-4DD9-95F9-755211682611}"/>
                </c:ext>
              </c:extLst>
            </c:dLbl>
            <c:dLbl>
              <c:idx val="3"/>
              <c:layout>
                <c:manualLayout>
                  <c:x val="-1.2151258870418981E-7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5C-4DD9-95F9-755211682611}"/>
                </c:ext>
              </c:extLst>
            </c:dLbl>
            <c:dLbl>
              <c:idx val="4"/>
              <c:layout>
                <c:manualLayout>
                  <c:x val="4.629629629629632E-3"/>
                  <c:y val="8.4180979826834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B5C-4DD9-95F9-755211682611}"/>
                </c:ext>
              </c:extLst>
            </c:dLbl>
            <c:dLbl>
              <c:idx val="5"/>
              <c:layout>
                <c:manualLayout>
                  <c:x val="-4.629629629629632E-3"/>
                  <c:y val="8.4180979826834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B5C-4DD9-95F9-755211682611}"/>
                </c:ext>
              </c:extLst>
            </c:dLbl>
            <c:dLbl>
              <c:idx val="6"/>
              <c:layout>
                <c:manualLayout>
                  <c:x val="7.716049382716063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B5C-4DD9-95F9-7552116826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Всего</c:v>
                </c:pt>
                <c:pt idx="1">
                  <c:v>ЗМС</c:v>
                </c:pt>
                <c:pt idx="2">
                  <c:v>МСМК</c:v>
                </c:pt>
                <c:pt idx="3">
                  <c:v>МС</c:v>
                </c:pt>
                <c:pt idx="4">
                  <c:v>КМС</c:v>
                </c:pt>
                <c:pt idx="5">
                  <c:v>I разряд</c:v>
                </c:pt>
                <c:pt idx="6">
                  <c:v>другие разряды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570</c:v>
                </c:pt>
                <c:pt idx="1">
                  <c:v>0</c:v>
                </c:pt>
                <c:pt idx="2">
                  <c:v>2</c:v>
                </c:pt>
                <c:pt idx="3">
                  <c:v>15</c:v>
                </c:pt>
                <c:pt idx="4">
                  <c:v>8</c:v>
                </c:pt>
                <c:pt idx="5">
                  <c:v>188</c:v>
                </c:pt>
                <c:pt idx="6">
                  <c:v>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B5C-4DD9-95F9-75521168261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6296296296296346E-3"/>
                  <c:y val="8.41809798268347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B5C-4DD9-95F9-755211682611}"/>
                </c:ext>
              </c:extLst>
            </c:dLbl>
            <c:dLbl>
              <c:idx val="3"/>
              <c:layout>
                <c:manualLayout>
                  <c:x val="-1.5432098765432109E-3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B5C-4DD9-95F9-755211682611}"/>
                </c:ext>
              </c:extLst>
            </c:dLbl>
            <c:dLbl>
              <c:idx val="4"/>
              <c:layout>
                <c:manualLayout>
                  <c:x val="6.1728395061728392E-3"/>
                  <c:y val="1.1224130643577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B5C-4DD9-95F9-755211682611}"/>
                </c:ext>
              </c:extLst>
            </c:dLbl>
            <c:dLbl>
              <c:idx val="6"/>
              <c:layout>
                <c:manualLayout>
                  <c:x val="9.2592592592592692E-3"/>
                  <c:y val="-1.9642228626261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B5C-4DD9-95F9-7552116826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Всего</c:v>
                </c:pt>
                <c:pt idx="1">
                  <c:v>ЗМС</c:v>
                </c:pt>
                <c:pt idx="2">
                  <c:v>МСМК</c:v>
                </c:pt>
                <c:pt idx="3">
                  <c:v>МС</c:v>
                </c:pt>
                <c:pt idx="4">
                  <c:v>КМС</c:v>
                </c:pt>
                <c:pt idx="5">
                  <c:v>I разряд</c:v>
                </c:pt>
                <c:pt idx="6">
                  <c:v>другие разряды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504</c:v>
                </c:pt>
                <c:pt idx="1">
                  <c:v>0</c:v>
                </c:pt>
                <c:pt idx="2">
                  <c:v>1</c:v>
                </c:pt>
                <c:pt idx="3">
                  <c:v>11</c:v>
                </c:pt>
                <c:pt idx="4">
                  <c:v>15</c:v>
                </c:pt>
                <c:pt idx="5">
                  <c:v>155</c:v>
                </c:pt>
                <c:pt idx="6">
                  <c:v>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B5C-4DD9-95F9-75521168261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2592592592592813E-3"/>
                  <c:y val="8.4180979826834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B5C-4DD9-95F9-755211682611}"/>
                </c:ext>
              </c:extLst>
            </c:dLbl>
            <c:dLbl>
              <c:idx val="3"/>
              <c:layout>
                <c:manualLayout>
                  <c:x val="6.1728395061728392E-3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B5C-4DD9-95F9-755211682611}"/>
                </c:ext>
              </c:extLst>
            </c:dLbl>
            <c:dLbl>
              <c:idx val="4"/>
              <c:layout>
                <c:manualLayout>
                  <c:x val="3.086419753086420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B5C-4DD9-95F9-755211682611}"/>
                </c:ext>
              </c:extLst>
            </c:dLbl>
            <c:dLbl>
              <c:idx val="5"/>
              <c:layout>
                <c:manualLayout>
                  <c:x val="1.2345679012345687E-2"/>
                  <c:y val="8.4180979826834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B5C-4DD9-95F9-755211682611}"/>
                </c:ext>
              </c:extLst>
            </c:dLbl>
            <c:dLbl>
              <c:idx val="6"/>
              <c:layout>
                <c:manualLayout>
                  <c:x val="1.080246913580259E-2"/>
                  <c:y val="-1.4030384251926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B5C-4DD9-95F9-7552116826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Всего</c:v>
                </c:pt>
                <c:pt idx="1">
                  <c:v>ЗМС</c:v>
                </c:pt>
                <c:pt idx="2">
                  <c:v>МСМК</c:v>
                </c:pt>
                <c:pt idx="3">
                  <c:v>МС</c:v>
                </c:pt>
                <c:pt idx="4">
                  <c:v>КМС</c:v>
                </c:pt>
                <c:pt idx="5">
                  <c:v>I разряд</c:v>
                </c:pt>
                <c:pt idx="6">
                  <c:v>другие разряды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457</c:v>
                </c:pt>
                <c:pt idx="1">
                  <c:v>0</c:v>
                </c:pt>
                <c:pt idx="2">
                  <c:v>2</c:v>
                </c:pt>
                <c:pt idx="3">
                  <c:v>15</c:v>
                </c:pt>
                <c:pt idx="4">
                  <c:v>12</c:v>
                </c:pt>
                <c:pt idx="5">
                  <c:v>127</c:v>
                </c:pt>
                <c:pt idx="6">
                  <c:v>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B5C-4DD9-95F9-755211682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1312000"/>
        <c:axId val="83120128"/>
        <c:axId val="0"/>
      </c:bar3DChart>
      <c:catAx>
        <c:axId val="81312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120128"/>
        <c:crosses val="autoZero"/>
        <c:auto val="1"/>
        <c:lblAlgn val="ctr"/>
        <c:lblOffset val="100"/>
        <c:noMultiLvlLbl val="0"/>
      </c:catAx>
      <c:valAx>
        <c:axId val="831201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8131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379129577365855E-2"/>
          <c:y val="3.2881553990654316E-2"/>
          <c:w val="0.82779211626324745"/>
          <c:h val="0.5383686722496299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2592592592593351E-3"/>
                  <c:y val="2.3833688148764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6D-46A4-95E8-80ACB5C0B791}"/>
                </c:ext>
              </c:extLst>
            </c:dLbl>
            <c:dLbl>
              <c:idx val="1"/>
              <c:layout>
                <c:manualLayout>
                  <c:x val="1.8103759119085634E-2"/>
                  <c:y val="-1.1916844074382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6D-46A4-95E8-80ACB5C0B791}"/>
                </c:ext>
              </c:extLst>
            </c:dLbl>
            <c:dLbl>
              <c:idx val="2"/>
              <c:layout>
                <c:manualLayout>
                  <c:x val="1.4602494795992842E-3"/>
                  <c:y val="-9.53347525950575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6D-46A4-95E8-80ACB5C0B791}"/>
                </c:ext>
              </c:extLst>
            </c:dLbl>
            <c:dLbl>
              <c:idx val="3"/>
              <c:layout>
                <c:manualLayout>
                  <c:x val="9.4251630190324547E-3"/>
                  <c:y val="-2.3833688148764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6D-46A4-95E8-80ACB5C0B791}"/>
                </c:ext>
              </c:extLst>
            </c:dLbl>
            <c:dLbl>
              <c:idx val="4"/>
              <c:layout>
                <c:manualLayout>
                  <c:x val="1.314224531639342E-2"/>
                  <c:y val="-2.3833688148764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6D-46A4-95E8-80ACB5C0B7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Всего</c:v>
                </c:pt>
                <c:pt idx="1">
                  <c:v>из них штатных</c:v>
                </c:pt>
                <c:pt idx="2">
                  <c:v>с высшим физкультурным</c:v>
                </c:pt>
                <c:pt idx="3">
                  <c:v>со средним физкультурным</c:v>
                </c:pt>
                <c:pt idx="4">
                  <c:v>другое профессиональное высшее</c:v>
                </c:pt>
                <c:pt idx="5">
                  <c:v>другое профессиональное среднее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47</c:v>
                </c:pt>
                <c:pt idx="1">
                  <c:v>41</c:v>
                </c:pt>
                <c:pt idx="2">
                  <c:v>36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76D-46A4-95E8-80ACB5C0B7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69753086419753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6D-46A4-95E8-80ACB5C0B791}"/>
                </c:ext>
              </c:extLst>
            </c:dLbl>
            <c:dLbl>
              <c:idx val="1"/>
              <c:layout>
                <c:manualLayout>
                  <c:x val="1.3888888888888907E-2"/>
                  <c:y val="2.3833688148764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6D-46A4-95E8-80ACB5C0B791}"/>
                </c:ext>
              </c:extLst>
            </c:dLbl>
            <c:dLbl>
              <c:idx val="2"/>
              <c:layout>
                <c:manualLayout>
                  <c:x val="1.8518518518518583E-2"/>
                  <c:y val="-1.09236475439418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6D-46A4-95E8-80ACB5C0B791}"/>
                </c:ext>
              </c:extLst>
            </c:dLbl>
            <c:dLbl>
              <c:idx val="3"/>
              <c:layout>
                <c:manualLayout>
                  <c:x val="1.0387625157966386E-2"/>
                  <c:y val="3.7673517386983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6D-46A4-95E8-80ACB5C0B791}"/>
                </c:ext>
              </c:extLst>
            </c:dLbl>
            <c:dLbl>
              <c:idx val="4"/>
              <c:layout>
                <c:manualLayout>
                  <c:x val="1.4602494795992805E-2"/>
                  <c:y val="-4.7667376297528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6D-46A4-95E8-80ACB5C0B7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Всего</c:v>
                </c:pt>
                <c:pt idx="1">
                  <c:v>из них штатных</c:v>
                </c:pt>
                <c:pt idx="2">
                  <c:v>с высшим физкультурным</c:v>
                </c:pt>
                <c:pt idx="3">
                  <c:v>со средним физкультурным</c:v>
                </c:pt>
                <c:pt idx="4">
                  <c:v>другое профессиональное высшее</c:v>
                </c:pt>
                <c:pt idx="5">
                  <c:v>другое профессиональное среднее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45</c:v>
                </c:pt>
                <c:pt idx="1">
                  <c:v>42</c:v>
                </c:pt>
                <c:pt idx="2">
                  <c:v>38</c:v>
                </c:pt>
                <c:pt idx="3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76D-46A4-95E8-80ACB5C0B7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2592592592593004E-3"/>
                  <c:y val="-2.72934210390583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76D-46A4-95E8-80ACB5C0B7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Всего</c:v>
                </c:pt>
                <c:pt idx="1">
                  <c:v>из них штатных</c:v>
                </c:pt>
                <c:pt idx="2">
                  <c:v>с высшим физкультурным</c:v>
                </c:pt>
                <c:pt idx="3">
                  <c:v>со средним физкультурным</c:v>
                </c:pt>
                <c:pt idx="4">
                  <c:v>другое профессиональное высшее</c:v>
                </c:pt>
                <c:pt idx="5">
                  <c:v>другое профессиональное среднее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46</c:v>
                </c:pt>
                <c:pt idx="1">
                  <c:v>41</c:v>
                </c:pt>
                <c:pt idx="2">
                  <c:v>36</c:v>
                </c:pt>
                <c:pt idx="3">
                  <c:v>4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76D-46A4-95E8-80ACB5C0B79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Всего</c:v>
                </c:pt>
                <c:pt idx="1">
                  <c:v>из них штатных</c:v>
                </c:pt>
                <c:pt idx="2">
                  <c:v>с высшим физкультурным</c:v>
                </c:pt>
                <c:pt idx="3">
                  <c:v>со средним физкультурным</c:v>
                </c:pt>
                <c:pt idx="4">
                  <c:v>другое профессиональное высшее</c:v>
                </c:pt>
                <c:pt idx="5">
                  <c:v>другое профессиональное среднее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45</c:v>
                </c:pt>
                <c:pt idx="1">
                  <c:v>40</c:v>
                </c:pt>
                <c:pt idx="2">
                  <c:v>39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76D-46A4-95E8-80ACB5C0B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290176"/>
        <c:axId val="84308352"/>
        <c:axId val="84297024"/>
      </c:bar3DChart>
      <c:catAx>
        <c:axId val="84290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600" b="1" i="1">
                <a:ln>
                  <a:noFill/>
                </a:ln>
              </a:defRPr>
            </a:pPr>
            <a:endParaRPr lang="ru-RU"/>
          </a:p>
        </c:txPr>
        <c:crossAx val="84308352"/>
        <c:crosses val="autoZero"/>
        <c:auto val="1"/>
        <c:lblAlgn val="ctr"/>
        <c:lblOffset val="50"/>
        <c:noMultiLvlLbl val="0"/>
      </c:catAx>
      <c:valAx>
        <c:axId val="84308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290176"/>
        <c:crosses val="autoZero"/>
        <c:crossBetween val="between"/>
      </c:valAx>
      <c:serAx>
        <c:axId val="84297024"/>
        <c:scaling>
          <c:orientation val="minMax"/>
        </c:scaling>
        <c:delete val="1"/>
        <c:axPos val="b"/>
        <c:majorTickMark val="out"/>
        <c:minorTickMark val="none"/>
        <c:tickLblPos val="none"/>
        <c:crossAx val="84308352"/>
        <c:crosses val="autoZero"/>
      </c:serAx>
    </c:plotArea>
    <c:legend>
      <c:legendPos val="r"/>
      <c:layout>
        <c:manualLayout>
          <c:xMode val="edge"/>
          <c:yMode val="edge"/>
          <c:x val="0.75589381100973241"/>
          <c:y val="8.035486016948587E-2"/>
          <c:w val="8.8579315559919949E-2"/>
          <c:h val="0.294889423263546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251215125886996E-2"/>
          <c:y val="3.201683266080619E-2"/>
          <c:w val="0.93206486341985062"/>
          <c:h val="0.7126688043433807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2592592592593385E-3"/>
                  <c:y val="-1.1075730788926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1E-477C-B797-02352DEFA22D}"/>
                </c:ext>
              </c:extLst>
            </c:dLbl>
            <c:dLbl>
              <c:idx val="1"/>
              <c:layout>
                <c:manualLayout>
                  <c:x val="1.6975308641975394E-2"/>
                  <c:y val="-1.1075730788926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1E-477C-B797-02352DEFA22D}"/>
                </c:ext>
              </c:extLst>
            </c:dLbl>
            <c:dLbl>
              <c:idx val="2"/>
              <c:layout>
                <c:manualLayout>
                  <c:x val="6.1728395061728392E-3"/>
                  <c:y val="-1.1075730788926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1E-477C-B797-02352DEFA22D}"/>
                </c:ext>
              </c:extLst>
            </c:dLbl>
            <c:dLbl>
              <c:idx val="3"/>
              <c:layout>
                <c:manualLayout>
                  <c:x val="3.0864197530864356E-3"/>
                  <c:y val="-1.1075730788926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1E-477C-B797-02352DEFA22D}"/>
                </c:ext>
              </c:extLst>
            </c:dLbl>
            <c:dLbl>
              <c:idx val="4"/>
              <c:layout>
                <c:manualLayout>
                  <c:x val="9.2592592592593385E-3"/>
                  <c:y val="-1.1075730788926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1E-477C-B797-02352DEFA2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Кол-во штатных тренеров, из них</c:v>
                </c:pt>
                <c:pt idx="1">
                  <c:v> II  категория</c:v>
                </c:pt>
                <c:pt idx="2">
                  <c:v> I  категория</c:v>
                </c:pt>
                <c:pt idx="3">
                  <c:v> высшая  категория</c:v>
                </c:pt>
                <c:pt idx="4">
                  <c:v>ЗТР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</c:v>
                </c:pt>
                <c:pt idx="1">
                  <c:v>0</c:v>
                </c:pt>
                <c:pt idx="2">
                  <c:v>8</c:v>
                </c:pt>
                <c:pt idx="3">
                  <c:v>14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1E-477C-B797-02352DEFA22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5431977252843395E-2"/>
                  <c:y val="6.64543847335615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1E-477C-B797-02352DEFA22D}"/>
                </c:ext>
              </c:extLst>
            </c:dLbl>
            <c:dLbl>
              <c:idx val="1"/>
              <c:layout>
                <c:manualLayout>
                  <c:x val="1.0802469135802543E-2"/>
                  <c:y val="-8.86058463114163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1E-477C-B797-02352DEFA22D}"/>
                </c:ext>
              </c:extLst>
            </c:dLbl>
            <c:dLbl>
              <c:idx val="2"/>
              <c:layout>
                <c:manualLayout>
                  <c:x val="1.5432098765432105E-2"/>
                  <c:y val="-4.43029231557082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1E-477C-B797-02352DEFA22D}"/>
                </c:ext>
              </c:extLst>
            </c:dLbl>
            <c:dLbl>
              <c:idx val="3"/>
              <c:layout>
                <c:manualLayout>
                  <c:x val="1.2345679012345723E-2"/>
                  <c:y val="-4.43029231557082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1E-477C-B797-02352DEFA22D}"/>
                </c:ext>
              </c:extLst>
            </c:dLbl>
            <c:dLbl>
              <c:idx val="4"/>
              <c:layout>
                <c:manualLayout>
                  <c:x val="9.2592592592593385E-3"/>
                  <c:y val="-6.64543847335615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1E-477C-B797-02352DEFA2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Кол-во штатных тренеров, из них</c:v>
                </c:pt>
                <c:pt idx="1">
                  <c:v> II  категория</c:v>
                </c:pt>
                <c:pt idx="2">
                  <c:v> I  категория</c:v>
                </c:pt>
                <c:pt idx="3">
                  <c:v> высшая  категория</c:v>
                </c:pt>
                <c:pt idx="4">
                  <c:v>ЗТР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42</c:v>
                </c:pt>
                <c:pt idx="1">
                  <c:v>0</c:v>
                </c:pt>
                <c:pt idx="2">
                  <c:v>8</c:v>
                </c:pt>
                <c:pt idx="3">
                  <c:v>14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C1E-477C-B797-02352DEFA22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Кол-во штатных тренеров, из них</c:v>
                </c:pt>
                <c:pt idx="1">
                  <c:v> II  категория</c:v>
                </c:pt>
                <c:pt idx="2">
                  <c:v> I  категория</c:v>
                </c:pt>
                <c:pt idx="3">
                  <c:v> высшая  категория</c:v>
                </c:pt>
                <c:pt idx="4">
                  <c:v>ЗТР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41</c:v>
                </c:pt>
                <c:pt idx="1">
                  <c:v>0</c:v>
                </c:pt>
                <c:pt idx="2">
                  <c:v>4</c:v>
                </c:pt>
                <c:pt idx="3">
                  <c:v>16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C1E-477C-B797-02352DEFA22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Кол-во штатных тренеров, из них</c:v>
                </c:pt>
                <c:pt idx="1">
                  <c:v> II  категория</c:v>
                </c:pt>
                <c:pt idx="2">
                  <c:v> I  категория</c:v>
                </c:pt>
                <c:pt idx="3">
                  <c:v> высшая  категория</c:v>
                </c:pt>
                <c:pt idx="4">
                  <c:v>ЗТР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40</c:v>
                </c:pt>
                <c:pt idx="1">
                  <c:v>3</c:v>
                </c:pt>
                <c:pt idx="2">
                  <c:v>4</c:v>
                </c:pt>
                <c:pt idx="3">
                  <c:v>15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C1E-477C-B797-02352DEFA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758528"/>
        <c:axId val="84760064"/>
        <c:axId val="84383936"/>
      </c:bar3DChart>
      <c:catAx>
        <c:axId val="84758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1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  <c:crossAx val="84760064"/>
        <c:crosses val="autoZero"/>
        <c:auto val="1"/>
        <c:lblAlgn val="ctr"/>
        <c:lblOffset val="100"/>
        <c:noMultiLvlLbl val="0"/>
      </c:catAx>
      <c:valAx>
        <c:axId val="847600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84758528"/>
        <c:crosses val="autoZero"/>
        <c:crossBetween val="between"/>
      </c:valAx>
      <c:serAx>
        <c:axId val="84383936"/>
        <c:scaling>
          <c:orientation val="minMax"/>
        </c:scaling>
        <c:delete val="1"/>
        <c:axPos val="b"/>
        <c:majorTickMark val="out"/>
        <c:minorTickMark val="none"/>
        <c:tickLblPos val="none"/>
        <c:crossAx val="84760064"/>
        <c:crosses val="autoZero"/>
      </c:ser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463351803246816"/>
          <c:y val="6.3695045188981614E-2"/>
          <c:w val="8.9299698407494021E-2"/>
          <c:h val="0.305947843023484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МК</c:v>
                </c:pt>
                <c:pt idx="1">
                  <c:v>ВК</c:v>
                </c:pt>
                <c:pt idx="2">
                  <c:v>1 кат</c:v>
                </c:pt>
                <c:pt idx="3">
                  <c:v>2 кат</c:v>
                </c:pt>
                <c:pt idx="4">
                  <c:v>3 кат</c:v>
                </c:pt>
                <c:pt idx="5">
                  <c:v>всего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9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E-45BB-A079-688DED0989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МК</c:v>
                </c:pt>
                <c:pt idx="1">
                  <c:v>ВК</c:v>
                </c:pt>
                <c:pt idx="2">
                  <c:v>1 кат</c:v>
                </c:pt>
                <c:pt idx="3">
                  <c:v>2 кат</c:v>
                </c:pt>
                <c:pt idx="4">
                  <c:v>3 кат</c:v>
                </c:pt>
                <c:pt idx="5">
                  <c:v>всего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8</c:v>
                </c:pt>
                <c:pt idx="2">
                  <c:v>24</c:v>
                </c:pt>
                <c:pt idx="3">
                  <c:v>10</c:v>
                </c:pt>
                <c:pt idx="4">
                  <c:v>48</c:v>
                </c:pt>
                <c:pt idx="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3E-45BB-A079-688DED09896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МК</c:v>
                </c:pt>
                <c:pt idx="1">
                  <c:v>ВК</c:v>
                </c:pt>
                <c:pt idx="2">
                  <c:v>1 кат</c:v>
                </c:pt>
                <c:pt idx="3">
                  <c:v>2 кат</c:v>
                </c:pt>
                <c:pt idx="4">
                  <c:v>3 кат</c:v>
                </c:pt>
                <c:pt idx="5">
                  <c:v>всего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1">
                  <c:v>6</c:v>
                </c:pt>
                <c:pt idx="2">
                  <c:v>16</c:v>
                </c:pt>
                <c:pt idx="3">
                  <c:v>27</c:v>
                </c:pt>
                <c:pt idx="4">
                  <c:v>28</c:v>
                </c:pt>
                <c:pt idx="5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0E-4249-AA90-44EBA2603EB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МК</c:v>
                </c:pt>
                <c:pt idx="1">
                  <c:v>ВК</c:v>
                </c:pt>
                <c:pt idx="2">
                  <c:v>1 кат</c:v>
                </c:pt>
                <c:pt idx="3">
                  <c:v>2 кат</c:v>
                </c:pt>
                <c:pt idx="4">
                  <c:v>3 кат</c:v>
                </c:pt>
                <c:pt idx="5">
                  <c:v>всего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11</c:v>
                </c:pt>
                <c:pt idx="4">
                  <c:v>15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0E-4249-AA90-44EBA2603EB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МК</c:v>
                </c:pt>
                <c:pt idx="1">
                  <c:v>ВК</c:v>
                </c:pt>
                <c:pt idx="2">
                  <c:v>1 кат</c:v>
                </c:pt>
                <c:pt idx="3">
                  <c:v>2 кат</c:v>
                </c:pt>
                <c:pt idx="4">
                  <c:v>3 кат</c:v>
                </c:pt>
                <c:pt idx="5">
                  <c:v>всего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12</c:v>
                </c:pt>
                <c:pt idx="3">
                  <c:v>24</c:v>
                </c:pt>
                <c:pt idx="4">
                  <c:v>32</c:v>
                </c:pt>
                <c:pt idx="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0E-4249-AA90-44EBA2603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1522832"/>
        <c:axId val="551525456"/>
      </c:barChart>
      <c:catAx>
        <c:axId val="55152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1525456"/>
        <c:crosses val="autoZero"/>
        <c:auto val="1"/>
        <c:lblAlgn val="ctr"/>
        <c:lblOffset val="100"/>
        <c:noMultiLvlLbl val="0"/>
      </c:catAx>
      <c:valAx>
        <c:axId val="55152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152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29531076913784"/>
          <c:y val="0.90234828341090267"/>
          <c:w val="0.38433998164173777"/>
          <c:h val="6.60719583655038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8.3217410323709537E-2"/>
          <c:y val="6.4535657936222846E-2"/>
          <c:w val="0.81017646639081664"/>
          <c:h val="0.810408858080098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7354738362404194E-3"/>
                  <c:y val="-1.3438748033844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B0-4AF6-9D6B-8680141FD298}"/>
                </c:ext>
              </c:extLst>
            </c:dLbl>
            <c:dLbl>
              <c:idx val="5"/>
              <c:layout>
                <c:manualLayout>
                  <c:x val="9.259259259259345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B0-4AF6-9D6B-8680141FD298}"/>
                </c:ext>
              </c:extLst>
            </c:dLbl>
            <c:dLbl>
              <c:idx val="6"/>
              <c:layout>
                <c:manualLayout>
                  <c:x val="-9.2592592592593455E-3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B0-4AF6-9D6B-8680141FD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медалей</c:v>
                </c:pt>
                <c:pt idx="1">
                  <c:v>золото  (ПР, ЧР)</c:v>
                </c:pt>
                <c:pt idx="2">
                  <c:v>серебро (ПР,ЧР)</c:v>
                </c:pt>
                <c:pt idx="3">
                  <c:v>бронза (ПР, ЧР)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</c:v>
                </c:pt>
                <c:pt idx="1">
                  <c:v>18</c:v>
                </c:pt>
                <c:pt idx="2">
                  <c:v>17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B0-4AF6-9D6B-8680141FD2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2D050"/>
            </a:solidFill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6296296296296424E-3"/>
                  <c:y val="-5.99121115219017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B0-4AF6-9D6B-8680141FD298}"/>
                </c:ext>
              </c:extLst>
            </c:dLbl>
            <c:dLbl>
              <c:idx val="3"/>
              <c:layout>
                <c:manualLayout>
                  <c:x val="4.6296296296296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B0-4AF6-9D6B-8680141FD298}"/>
                </c:ext>
              </c:extLst>
            </c:dLbl>
            <c:dLbl>
              <c:idx val="4"/>
              <c:layout>
                <c:manualLayout>
                  <c:x val="-1.5432098765432139E-3"/>
                  <c:y val="-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B0-4AF6-9D6B-8680141FD298}"/>
                </c:ext>
              </c:extLst>
            </c:dLbl>
            <c:dLbl>
              <c:idx val="5"/>
              <c:layout>
                <c:manualLayout>
                  <c:x val="1.3888888888888984E-2"/>
                  <c:y val="8.41809798268347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B0-4AF6-9D6B-8680141FD298}"/>
                </c:ext>
              </c:extLst>
            </c:dLbl>
            <c:dLbl>
              <c:idx val="6"/>
              <c:layout>
                <c:manualLayout>
                  <c:x val="1.23456790123457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B0-4AF6-9D6B-8680141FD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медалей</c:v>
                </c:pt>
                <c:pt idx="1">
                  <c:v>золото  (ПР, ЧР)</c:v>
                </c:pt>
                <c:pt idx="2">
                  <c:v>серебро (ПР,ЧР)</c:v>
                </c:pt>
                <c:pt idx="3">
                  <c:v>бронза (ПР, ЧР)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34</c:v>
                </c:pt>
                <c:pt idx="1">
                  <c:v>14</c:v>
                </c:pt>
                <c:pt idx="2">
                  <c:v>8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2B0-4AF6-9D6B-8680141FD2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медалей</c:v>
                </c:pt>
                <c:pt idx="1">
                  <c:v>золото  (ПР, ЧР)</c:v>
                </c:pt>
                <c:pt idx="2">
                  <c:v>серебро (ПР,ЧР)</c:v>
                </c:pt>
                <c:pt idx="3">
                  <c:v>бронза (ПР, ЧР)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49</c:v>
                </c:pt>
                <c:pt idx="1">
                  <c:v>22</c:v>
                </c:pt>
                <c:pt idx="2">
                  <c:v>15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2B0-4AF6-9D6B-8680141FD29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медалей</c:v>
                </c:pt>
                <c:pt idx="1">
                  <c:v>золото  (ПР, ЧР)</c:v>
                </c:pt>
                <c:pt idx="2">
                  <c:v>серебро (ПР,ЧР)</c:v>
                </c:pt>
                <c:pt idx="3">
                  <c:v>бронза (ПР, ЧР)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43</c:v>
                </c:pt>
                <c:pt idx="1">
                  <c:v>16</c:v>
                </c:pt>
                <c:pt idx="2">
                  <c:v>3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2B0-4AF6-9D6B-8680141FD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478208"/>
        <c:axId val="104479744"/>
        <c:axId val="0"/>
      </c:bar3DChart>
      <c:catAx>
        <c:axId val="10447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1"/>
            </a:pPr>
            <a:endParaRPr lang="ru-RU"/>
          </a:p>
        </c:txPr>
        <c:crossAx val="104479744"/>
        <c:crosses val="autoZero"/>
        <c:auto val="1"/>
        <c:lblAlgn val="ctr"/>
        <c:lblOffset val="100"/>
        <c:noMultiLvlLbl val="0"/>
      </c:catAx>
      <c:valAx>
        <c:axId val="104479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4478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807280534055034"/>
          <c:y val="0.42905558802645138"/>
          <c:w val="9.6107465733449984E-2"/>
          <c:h val="0.31152795548704221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501395203433394E-2"/>
          <c:y val="3.5707991482076498E-2"/>
          <c:w val="0.76285791664747105"/>
          <c:h val="0.855443396788440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2151258870418981E-7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15-48CC-9C4F-EA8AC0184A3F}"/>
                </c:ext>
              </c:extLst>
            </c:dLbl>
            <c:dLbl>
              <c:idx val="5"/>
              <c:layout>
                <c:manualLayout>
                  <c:x val="9.259259259259354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15-48CC-9C4F-EA8AC0184A3F}"/>
                </c:ext>
              </c:extLst>
            </c:dLbl>
            <c:dLbl>
              <c:idx val="6"/>
              <c:layout>
                <c:manualLayout>
                  <c:x val="-9.2592592592593542E-3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15-48CC-9C4F-EA8AC0184A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Всего
медалей</c:v>
                </c:pt>
                <c:pt idx="1">
                  <c:v>золото  
(ОИ,ПМ,ЧМ,
ПЕ,ЧЕ, КМ,КЕ)</c:v>
                </c:pt>
                <c:pt idx="2">
                  <c:v>серебро
(ОИ, ПМ,ЧМ,
ПЕ,ЧЕ, КМ,КЕ)</c:v>
                </c:pt>
                <c:pt idx="3">
                  <c:v>бронза
(ОИ,ПМ,ЧМ,
ПЕ,ЧЕ, КМ,КЕ)</c:v>
                </c:pt>
                <c:pt idx="4">
                  <c:v>Всего на
прочих МС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</c:v>
                </c:pt>
                <c:pt idx="1">
                  <c:v>12</c:v>
                </c:pt>
                <c:pt idx="2">
                  <c:v>7</c:v>
                </c:pt>
                <c:pt idx="3">
                  <c:v>9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15-48CC-9C4F-EA8AC0184A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0864197530864265E-3"/>
                  <c:y val="-2.05613700332946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15-48CC-9C4F-EA8AC0184A3F}"/>
                </c:ext>
              </c:extLst>
            </c:dLbl>
            <c:dLbl>
              <c:idx val="3"/>
              <c:layout>
                <c:manualLayout>
                  <c:x val="1.5432098765432139E-3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15-48CC-9C4F-EA8AC0184A3F}"/>
                </c:ext>
              </c:extLst>
            </c:dLbl>
            <c:dLbl>
              <c:idx val="4"/>
              <c:layout>
                <c:manualLayout>
                  <c:x val="1.5432098765432139E-3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15-48CC-9C4F-EA8AC0184A3F}"/>
                </c:ext>
              </c:extLst>
            </c:dLbl>
            <c:dLbl>
              <c:idx val="5"/>
              <c:layout>
                <c:manualLayout>
                  <c:x val="1.388888888888899E-2"/>
                  <c:y val="8.41809798268347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15-48CC-9C4F-EA8AC0184A3F}"/>
                </c:ext>
              </c:extLst>
            </c:dLbl>
            <c:dLbl>
              <c:idx val="6"/>
              <c:layout>
                <c:manualLayout>
                  <c:x val="1.23456790123457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15-48CC-9C4F-EA8AC0184A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Всего
медалей</c:v>
                </c:pt>
                <c:pt idx="1">
                  <c:v>золото  
(ОИ,ПМ,ЧМ,
ПЕ,ЧЕ, КМ,КЕ)</c:v>
                </c:pt>
                <c:pt idx="2">
                  <c:v>серебро
(ОИ, ПМ,ЧМ,
ПЕ,ЧЕ, КМ,КЕ)</c:v>
                </c:pt>
                <c:pt idx="3">
                  <c:v>бронза
(ОИ,ПМ,ЧМ,
ПЕ,ЧЕ, КМ,КЕ)</c:v>
                </c:pt>
                <c:pt idx="4">
                  <c:v>Всего на
прочих МС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25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F15-48CC-9C4F-EA8AC0184A3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Всего
медалей</c:v>
                </c:pt>
                <c:pt idx="1">
                  <c:v>золото  
(ОИ,ПМ,ЧМ,
ПЕ,ЧЕ, КМ,КЕ)</c:v>
                </c:pt>
                <c:pt idx="2">
                  <c:v>серебро
(ОИ, ПМ,ЧМ,
ПЕ,ЧЕ, КМ,КЕ)</c:v>
                </c:pt>
                <c:pt idx="3">
                  <c:v>бронза
(ОИ,ПМ,ЧМ,
ПЕ,ЧЕ, КМ,КЕ)</c:v>
                </c:pt>
                <c:pt idx="4">
                  <c:v>Всего на
прочих МС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49</c:v>
                </c:pt>
                <c:pt idx="1">
                  <c:v>23</c:v>
                </c:pt>
                <c:pt idx="2">
                  <c:v>15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F15-48CC-9C4F-EA8AC0184A3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Всего
медалей</c:v>
                </c:pt>
                <c:pt idx="1">
                  <c:v>золото  
(ОИ,ПМ,ЧМ,
ПЕ,ЧЕ, КМ,КЕ)</c:v>
                </c:pt>
                <c:pt idx="2">
                  <c:v>серебро
(ОИ, ПМ,ЧМ,
ПЕ,ЧЕ, КМ,КЕ)</c:v>
                </c:pt>
                <c:pt idx="3">
                  <c:v>бронза
(ОИ,ПМ,ЧМ,
ПЕ,ЧЕ, КМ,КЕ)</c:v>
                </c:pt>
                <c:pt idx="4">
                  <c:v>Всего на
прочих МС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9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F15-48CC-9C4F-EA8AC0184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572032"/>
        <c:axId val="104573568"/>
        <c:axId val="0"/>
      </c:bar3DChart>
      <c:catAx>
        <c:axId val="104572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573568"/>
        <c:crosses val="autoZero"/>
        <c:auto val="1"/>
        <c:lblAlgn val="ctr"/>
        <c:lblOffset val="100"/>
        <c:noMultiLvlLbl val="0"/>
      </c:catAx>
      <c:valAx>
        <c:axId val="1045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57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662858160106838"/>
          <c:y val="0.21359574367350803"/>
          <c:w val="9.5392692839113558E-2"/>
          <c:h val="0.27814549156073198"/>
        </c:manualLayout>
      </c:layout>
      <c:overlay val="0"/>
      <c:spPr>
        <a:noFill/>
        <a:ln>
          <a:solidFill>
            <a:schemeClr val="tx2">
              <a:lumMod val="75000"/>
              <a:alpha val="3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971833381938373E-2"/>
          <c:y val="4.7543944891221934E-2"/>
          <c:w val="0.82779211626324778"/>
          <c:h val="0.802388531416453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259259259259342E-3"/>
                  <c:y val="2.3833688148764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49-4A27-B7A9-CB0599BEF3F2}"/>
                </c:ext>
              </c:extLst>
            </c:dLbl>
            <c:dLbl>
              <c:idx val="1"/>
              <c:layout>
                <c:manualLayout>
                  <c:x val="1.0802469135802545E-2"/>
                  <c:y val="-2.3833688148764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49-4A27-B7A9-CB0599BEF3F2}"/>
                </c:ext>
              </c:extLst>
            </c:dLbl>
            <c:dLbl>
              <c:idx val="2"/>
              <c:layout>
                <c:manualLayout>
                  <c:x val="2.4691358024691412E-2"/>
                  <c:y val="-1.4109543384068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49-4A27-B7A9-CB0599BEF3F2}"/>
                </c:ext>
              </c:extLst>
            </c:dLbl>
            <c:dLbl>
              <c:idx val="3"/>
              <c:layout>
                <c:manualLayout>
                  <c:x val="6.1728395061728392E-3"/>
                  <c:y val="-2.51046180054068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49-4A27-B7A9-CB0599BEF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Юноши</c:v>
                </c:pt>
                <c:pt idx="2">
                  <c:v>Юниоры</c:v>
                </c:pt>
                <c:pt idx="3">
                  <c:v>Взрослые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0</c:v>
                </c:pt>
                <c:pt idx="2">
                  <c:v>10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49-4A27-B7A9-CB0599BEF3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9753086419753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49-4A27-B7A9-CB0599BEF3F2}"/>
                </c:ext>
              </c:extLst>
            </c:dLbl>
            <c:dLbl>
              <c:idx val="1"/>
              <c:layout>
                <c:manualLayout>
                  <c:x val="1.3888888888888914E-2"/>
                  <c:y val="2.3833688148764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349-4A27-B7A9-CB0599BEF3F2}"/>
                </c:ext>
              </c:extLst>
            </c:dLbl>
            <c:dLbl>
              <c:idx val="2"/>
              <c:layout>
                <c:manualLayout>
                  <c:x val="1.0396348482755439E-2"/>
                  <c:y val="-7.0547954536165913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349-4A27-B7A9-CB0599BEF3F2}"/>
                </c:ext>
              </c:extLst>
            </c:dLbl>
            <c:dLbl>
              <c:idx val="3"/>
              <c:layout>
                <c:manualLayout>
                  <c:x val="6.6602201040659404E-3"/>
                  <c:y val="-1.114599557713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349-4A27-B7A9-CB0599BEF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Юноши</c:v>
                </c:pt>
                <c:pt idx="2">
                  <c:v>Юниоры</c:v>
                </c:pt>
                <c:pt idx="3">
                  <c:v>Взрослые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</c:v>
                </c:pt>
                <c:pt idx="1">
                  <c:v>0</c:v>
                </c:pt>
                <c:pt idx="2">
                  <c:v>9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349-4A27-B7A9-CB0599BEF3F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8.771929824561403E-3"/>
                  <c:y val="4.61358919984197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349-4A27-B7A9-CB0599BEF3F2}"/>
                </c:ext>
              </c:extLst>
            </c:dLbl>
            <c:dLbl>
              <c:idx val="3"/>
              <c:layout>
                <c:manualLayout>
                  <c:x val="1.16959064327485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349-4A27-B7A9-CB0599BEF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Юноши</c:v>
                </c:pt>
                <c:pt idx="2">
                  <c:v>Юниоры</c:v>
                </c:pt>
                <c:pt idx="3">
                  <c:v>Взрослые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24</c:v>
                </c:pt>
                <c:pt idx="1">
                  <c:v>0</c:v>
                </c:pt>
                <c:pt idx="2">
                  <c:v>4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349-4A27-B7A9-CB0599BEF3F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349-4A27-B7A9-CB0599BEF3F2}"/>
                </c:ext>
              </c:extLst>
            </c:dLbl>
            <c:dLbl>
              <c:idx val="1"/>
              <c:layout>
                <c:manualLayout>
                  <c:x val="-1.7543859649122806E-2"/>
                  <c:y val="-1.6147562199446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349-4A27-B7A9-CB0599BEF3F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349-4A27-B7A9-CB0599BEF3F2}"/>
                </c:ext>
              </c:extLst>
            </c:dLbl>
            <c:dLbl>
              <c:idx val="3"/>
              <c:layout>
                <c:manualLayout>
                  <c:x val="1.461988304093568E-2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349-4A27-B7A9-CB0599BEF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Юноши</c:v>
                </c:pt>
                <c:pt idx="2">
                  <c:v>Юниоры</c:v>
                </c:pt>
                <c:pt idx="3">
                  <c:v>Взрослые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15</c:v>
                </c:pt>
                <c:pt idx="1">
                  <c:v>3</c:v>
                </c:pt>
                <c:pt idx="2">
                  <c:v>2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349-4A27-B7A9-CB0599BEF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680704"/>
        <c:axId val="106682240"/>
        <c:axId val="104565376"/>
      </c:bar3DChart>
      <c:catAx>
        <c:axId val="106680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682240"/>
        <c:crosses val="autoZero"/>
        <c:auto val="1"/>
        <c:lblAlgn val="ctr"/>
        <c:lblOffset val="100"/>
        <c:noMultiLvlLbl val="0"/>
      </c:catAx>
      <c:valAx>
        <c:axId val="10668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680704"/>
        <c:crosses val="autoZero"/>
        <c:crossBetween val="between"/>
      </c:valAx>
      <c:serAx>
        <c:axId val="10456537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682240"/>
        <c:crosses val="autoZero"/>
      </c:ser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100773587512081"/>
          <c:y val="0.24854930773457332"/>
          <c:w val="9.1048947828889823E-2"/>
          <c:h val="0.320127691071161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0.18931</cdr:x>
      <cdr:y>0.62262</cdr:y>
    </cdr:from>
    <cdr:to>
      <cdr:x>0.29383</cdr:x>
      <cdr:y>0.81087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30243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A9D4F-B964-4287-9A80-BB45AC14BE5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1478A-9250-42BE-B4A9-9B3899B69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CE0AF3-3A50-47E1-854A-77E3B8AFF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63782"/>
            <a:ext cx="12288688" cy="69310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178D6-B6C4-4960-9E15-E9E96A4389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66740"/>
            <a:ext cx="12385376" cy="69914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5D8EE-9235-4EE9-A09E-ADF5B9BC2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36" y="1052736"/>
            <a:ext cx="4478288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субъектов РФ 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AFBE346C-308A-42B0-BDF9-10002DAF7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13589"/>
              </p:ext>
            </p:extLst>
          </p:nvPr>
        </p:nvGraphicFramePr>
        <p:xfrm>
          <a:off x="3719736" y="2501899"/>
          <a:ext cx="777686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356535459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3120253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Спортивный сезон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ХМАО - Югра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932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2015-2016гг.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 место из </a:t>
                      </a:r>
                      <a:r>
                        <a:rPr lang="en-US" dirty="0"/>
                        <a:t>43</a:t>
                      </a:r>
                      <a:r>
                        <a:rPr lang="ru-RU" dirty="0"/>
                        <a:t> субъектов РФ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862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2016-2017гг.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место из </a:t>
                      </a:r>
                      <a:r>
                        <a:rPr lang="en-US" dirty="0"/>
                        <a:t>43</a:t>
                      </a:r>
                      <a:r>
                        <a:rPr lang="ru-RU" dirty="0"/>
                        <a:t> субъектов РФ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02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2017-2018гг.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место из 4</a:t>
                      </a:r>
                      <a:r>
                        <a:rPr lang="en-US" dirty="0"/>
                        <a:t>6</a:t>
                      </a:r>
                      <a:r>
                        <a:rPr lang="ru-RU" dirty="0"/>
                        <a:t> субъектов РФ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934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2018-2019гг.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  <a:r>
                        <a:rPr lang="ru-RU" dirty="0"/>
                        <a:t> место из 46 субъектов РФ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030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513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FBF876-BC2F-40B5-9535-CD1783566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12288688" cy="69675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627399"/>
            <a:ext cx="7272808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Результаты выступления на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всероссийских соревнованиях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945404"/>
              </p:ext>
            </p:extLst>
          </p:nvPr>
        </p:nvGraphicFramePr>
        <p:xfrm>
          <a:off x="1055440" y="148478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12D1ED-C7BF-4B3D-90AF-2AEFE68B4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682"/>
            <a:ext cx="12288688" cy="70220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472" y="620688"/>
            <a:ext cx="6710536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выступления на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международных соревнованиях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611590"/>
              </p:ext>
            </p:extLst>
          </p:nvPr>
        </p:nvGraphicFramePr>
        <p:xfrm>
          <a:off x="191344" y="1412776"/>
          <a:ext cx="8291264" cy="50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0132"/>
            <a:ext cx="12288688" cy="69675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676579"/>
            <a:ext cx="7727676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Кандидаты, состоящие в списках 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сборных команд России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429275"/>
              </p:ext>
            </p:extLst>
          </p:nvPr>
        </p:nvGraphicFramePr>
        <p:xfrm>
          <a:off x="3071664" y="1349998"/>
          <a:ext cx="8686800" cy="550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7433FD-83DC-4E33-AB4F-E094B2540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E083D-5DF1-47DE-BD8F-3E23337B2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984379"/>
            <a:ext cx="5040560" cy="86409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семинаров и круглых столов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A1F2D-4B2A-49B2-B987-A484058D65D7}"/>
              </a:ext>
            </a:extLst>
          </p:cNvPr>
          <p:cNvSpPr txBox="1"/>
          <p:nvPr/>
        </p:nvSpPr>
        <p:spPr>
          <a:xfrm>
            <a:off x="407368" y="1844824"/>
            <a:ext cx="100091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 в начале зимнего спортивного сезона проводятся судейские семинары с целью повышения квалификации судей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биатлону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автономного округа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апреле 2019 года совместно с БУ ХМАО-Югры «ЦСПСКЮ» в рамках регионального семинара был организован и проведен круглый стол для специалистов, тренеров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биатлону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автономного округа с привлечением главного тренера сборной России по биатлону А.Н.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Хованцева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теме: «Актуальные аспекты подготовки спортивного резерва, эффективное планирование тренировочного процесса», «Современные технологии спортивной подготовки», «Инновационные аспекты профессиональной деятельности тренера»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75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49"/>
            <a:ext cx="12288688" cy="69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A16B8-F54C-44BE-B3E1-A54902C92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"/>
            <a:ext cx="12192000" cy="686587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597916A-40DC-4B29-A67C-75FE004C7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2060848"/>
            <a:ext cx="10495251" cy="50197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биатлона на территории Ханты-Мансийского автономного округа – Югры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занятия биатлоном в муниципальных образованиях в автономном округе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календарного плана физкультурных мероприятий и спортивных мероприятий по биатлону автономного округа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спортивных соревнований 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 укрепление материально-технической базы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 с спортивными организациями, осуществляющими спортивную подготовку на территории ХМАО-Югры формирование спортивных сборных команд по биатлону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исполнения спортсменами, тренерами и специалистами антидопинговых правил 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уровня квалификации спортивных судей и тренеров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Пропаганда биатлона и здорового образа жизни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6F4F8-FE2F-4965-8125-8E05549A1F92}"/>
              </a:ext>
            </a:extLst>
          </p:cNvPr>
          <p:cNvSpPr txBox="1"/>
          <p:nvPr/>
        </p:nvSpPr>
        <p:spPr>
          <a:xfrm>
            <a:off x="119336" y="126876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Приказом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Депспорта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ХМАО-Югры № 274 от 3 октября 2017 года была аккредитована региональная федерация «Союз биатлонистов Югры»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4969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2C40D4-F188-40CB-8D00-A02FFDA03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0394"/>
            <a:ext cx="12288688" cy="696778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31504" y="1161724"/>
            <a:ext cx="7272808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Биатлон развивается в 9 муниципальных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образованиях автономного округа: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46E78-6EC2-4ADD-8B38-D64E804CCE9B}"/>
              </a:ext>
            </a:extLst>
          </p:cNvPr>
          <p:cNvSpPr txBox="1"/>
          <p:nvPr/>
        </p:nvSpPr>
        <p:spPr>
          <a:xfrm>
            <a:off x="4439816" y="2163678"/>
            <a:ext cx="554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Урай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Нижневартовск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Нефтеюганск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Нягань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Сургутский район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Кондинский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Березовский район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Октябрьский район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0E95A4-9C4B-49C3-BCD2-A2534FA64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34"/>
            <a:ext cx="12288688" cy="69675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1052736"/>
            <a:ext cx="7299380" cy="92697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развития биатлона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2015, 2016, 2017, 2018 годах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3784786"/>
              </p:ext>
            </p:extLst>
          </p:nvPr>
        </p:nvGraphicFramePr>
        <p:xfrm>
          <a:off x="-14740" y="1667941"/>
          <a:ext cx="8559012" cy="485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2474E2-AB09-4CDC-A33A-7A910B16A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99392"/>
            <a:ext cx="12385376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836712"/>
            <a:ext cx="8078688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занимающихся на этапах подготовки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программе спортивной подготовки)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9390576"/>
              </p:ext>
            </p:extLst>
          </p:nvPr>
        </p:nvGraphicFramePr>
        <p:xfrm>
          <a:off x="839416" y="1844824"/>
          <a:ext cx="986509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86EBAA-2D81-4AFB-A0A5-6DD941121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66740"/>
            <a:ext cx="12385376" cy="69914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1744" y="980728"/>
            <a:ext cx="5544616" cy="1224136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присвоенных спортивных званий и спортивных разрядов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722311"/>
              </p:ext>
            </p:extLst>
          </p:nvPr>
        </p:nvGraphicFramePr>
        <p:xfrm>
          <a:off x="3359696" y="1997123"/>
          <a:ext cx="8568952" cy="4600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3A1A38-28BB-4DC5-870E-2A548B10F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32"/>
            <a:ext cx="12288688" cy="69675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548680"/>
            <a:ext cx="648072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Тренерский состав и образовательный уровень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548202"/>
              </p:ext>
            </p:extLst>
          </p:nvPr>
        </p:nvGraphicFramePr>
        <p:xfrm>
          <a:off x="-960784" y="1116782"/>
          <a:ext cx="12072664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A28927-3DCC-4D06-A2E8-2ABFD539D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66740"/>
            <a:ext cx="12385376" cy="69914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8012" y="908720"/>
            <a:ext cx="5976664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Квалификационный уровень тренеров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6820693"/>
              </p:ext>
            </p:extLst>
          </p:nvPr>
        </p:nvGraphicFramePr>
        <p:xfrm>
          <a:off x="1991544" y="1988841"/>
          <a:ext cx="8856984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0134"/>
            <a:ext cx="12288688" cy="69328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648" y="836712"/>
            <a:ext cx="6782544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Присвоение квалификационных категорий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спортивным судьям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18174220"/>
              </p:ext>
            </p:extLst>
          </p:nvPr>
        </p:nvGraphicFramePr>
        <p:xfrm>
          <a:off x="3791744" y="2060848"/>
          <a:ext cx="7416824" cy="393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95690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</TotalTime>
  <Words>410</Words>
  <Application>Microsoft Office PowerPoint</Application>
  <PresentationFormat>Широкоэкранный</PresentationFormat>
  <Paragraphs>128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Показатели развития биатлона в 2015, 2016, 2017, 2018 годах</vt:lpstr>
      <vt:lpstr>Численность занимающихся на этапах подготовки (по программе спортивной подготовки)</vt:lpstr>
      <vt:lpstr>Количество присвоенных спортивных званий и спортивных разрядов</vt:lpstr>
      <vt:lpstr>Тренерский состав и образовательный уровень</vt:lpstr>
      <vt:lpstr>Квалификационный уровень тренеров</vt:lpstr>
      <vt:lpstr>Присвоение квалификационных категорий  спортивным судьям</vt:lpstr>
      <vt:lpstr>Рейтинг субъектов РФ </vt:lpstr>
      <vt:lpstr> Результаты выступления на  всероссийских соревнованиях</vt:lpstr>
      <vt:lpstr>Результаты выступления на  международных соревнованиях</vt:lpstr>
      <vt:lpstr>Кандидаты, состоящие в списках  спортивных сборных команд России</vt:lpstr>
      <vt:lpstr>Проведение семинаров и круглых столов</vt:lpstr>
      <vt:lpstr>Презентация PowerPoint</vt:lpstr>
    </vt:vector>
  </TitlesOfParts>
  <Company>ЦСПСКЮ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биатлона  в муниципальных образованиях Ханты-Мансийского автономного округа – Югры в 2014-2017 годах (по данным 5 ФК)</dc:title>
  <dc:creator>Kostromkina</dc:creator>
  <cp:lastModifiedBy>Редькин Евгений Леонидович</cp:lastModifiedBy>
  <cp:revision>97</cp:revision>
  <cp:lastPrinted>2019-12-19T05:07:16Z</cp:lastPrinted>
  <dcterms:created xsi:type="dcterms:W3CDTF">2018-08-23T05:32:59Z</dcterms:created>
  <dcterms:modified xsi:type="dcterms:W3CDTF">2019-12-19T10:05:37Z</dcterms:modified>
</cp:coreProperties>
</file>